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1E43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hoto-hero-paysage-durab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02" y="0"/>
            <a:ext cx="5852218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6827587" cy="6858000"/>
          </a:xfrm>
          <a:prstGeom prst="rect">
            <a:avLst/>
          </a:prstGeom>
          <a:solidFill>
            <a:srgbClr val="1E43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iligra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00" y="1440000"/>
            <a:ext cx="6840000" cy="6840000"/>
          </a:xfrm>
          <a:prstGeom prst="rect">
            <a:avLst/>
          </a:prstGeom>
        </p:spPr>
      </p:pic>
      <p:pic>
        <p:nvPicPr>
          <p:cNvPr id="6" name="Picture 5" descr="arc-v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2120" y="4338000"/>
            <a:ext cx="2520000" cy="2520000"/>
          </a:xfrm>
          <a:prstGeom prst="rect">
            <a:avLst/>
          </a:prstGeom>
        </p:spPr>
      </p:pic>
      <p:pic>
        <p:nvPicPr>
          <p:cNvPr id="7" name="Picture 6" descr="horizontal-blan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00" y="648000"/>
            <a:ext cx="2025532" cy="61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0000" y="2232000"/>
            <a:ext cx="5760000" cy="21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600" b="1">
                <a:solidFill>
                  <a:srgbClr val="FFFFFF"/>
                </a:solidFill>
                <a:latin typeface="Arial"/>
              </a:rPr>
              <a:t>Titre de la présentation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CDD8EE"/>
                </a:solidFill>
                <a:latin typeface="Arial"/>
              </a:rPr>
              <a:t>Sous-titre ou nom du projet</a:t>
            </a:r>
          </a:p>
        </p:txBody>
      </p:sp>
      <p:sp>
        <p:nvSpPr>
          <p:cNvPr id="9" name="Rectangle 8"/>
          <p:cNvSpPr/>
          <p:nvPr/>
        </p:nvSpPr>
        <p:spPr>
          <a:xfrm>
            <a:off x="720000" y="4248000"/>
            <a:ext cx="1080000" cy="576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0000" y="4464000"/>
            <a:ext cx="5400000" cy="36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Nom de l’intervenant · Lieu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648000"/>
            <a:ext cx="720000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32B04A"/>
                </a:solidFill>
                <a:latin typeface="Arial"/>
              </a:rPr>
              <a:t>Sommaire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620000"/>
            <a:ext cx="108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08721"/>
                </a:solidFill>
                <a:latin typeface="Arial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0000" y="1800000"/>
            <a:ext cx="720000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438B"/>
                </a:solidFill>
                <a:latin typeface="Arial"/>
              </a:rPr>
              <a:t>Contexte et enjeux</a:t>
            </a:r>
          </a:p>
        </p:txBody>
      </p:sp>
      <p:sp>
        <p:nvSpPr>
          <p:cNvPr id="5" name="Rectangle 4"/>
          <p:cNvSpPr/>
          <p:nvPr/>
        </p:nvSpPr>
        <p:spPr>
          <a:xfrm>
            <a:off x="1980000" y="2340000"/>
            <a:ext cx="8280000" cy="14400"/>
          </a:xfrm>
          <a:prstGeom prst="rect">
            <a:avLst/>
          </a:prstGeom>
          <a:solidFill>
            <a:srgbClr val="E3E8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0000" y="2628000"/>
            <a:ext cx="108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08721"/>
                </a:solidFill>
                <a:latin typeface="Arial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0000" y="2808000"/>
            <a:ext cx="720000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438B"/>
                </a:solidFill>
                <a:latin typeface="Arial"/>
              </a:rPr>
              <a:t>Diagnostic du site</a:t>
            </a:r>
          </a:p>
        </p:txBody>
      </p:sp>
      <p:sp>
        <p:nvSpPr>
          <p:cNvPr id="8" name="Rectangle 7"/>
          <p:cNvSpPr/>
          <p:nvPr/>
        </p:nvSpPr>
        <p:spPr>
          <a:xfrm>
            <a:off x="1980000" y="3348000"/>
            <a:ext cx="8280000" cy="14400"/>
          </a:xfrm>
          <a:prstGeom prst="rect">
            <a:avLst/>
          </a:prstGeom>
          <a:solidFill>
            <a:srgbClr val="E3E8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0000" y="3636000"/>
            <a:ext cx="108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08721"/>
                </a:solidFill>
                <a:latin typeface="Arial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80000" y="3816000"/>
            <a:ext cx="720000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438B"/>
                </a:solidFill>
                <a:latin typeface="Arial"/>
              </a:rPr>
              <a:t>Recommandations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0000" y="4356000"/>
            <a:ext cx="8280000" cy="14400"/>
          </a:xfrm>
          <a:prstGeom prst="rect">
            <a:avLst/>
          </a:prstGeom>
          <a:solidFill>
            <a:srgbClr val="E3E8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0000" y="4644000"/>
            <a:ext cx="108000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08721"/>
                </a:solidFill>
                <a:latin typeface="Arial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80000" y="4824000"/>
            <a:ext cx="720000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1E438B"/>
                </a:solidFill>
                <a:latin typeface="Arial"/>
              </a:rPr>
              <a:t>Plan d’action et suivi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80000" y="5364000"/>
            <a:ext cx="8280000" cy="14400"/>
          </a:xfrm>
          <a:prstGeom prst="rect">
            <a:avLst/>
          </a:prstGeom>
          <a:solidFill>
            <a:srgbClr val="E3E8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6778800"/>
            <a:ext cx="7559114" cy="79200"/>
          </a:xfrm>
          <a:prstGeom prst="rect">
            <a:avLst/>
          </a:prstGeom>
          <a:solidFill>
            <a:srgbClr val="32B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559114" y="6778800"/>
            <a:ext cx="4633006" cy="792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horizontal-coule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318000"/>
            <a:ext cx="953191" cy="288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752120" y="6390000"/>
            <a:ext cx="900000" cy="2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1">
                <a:solidFill>
                  <a:srgbClr val="1E438B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32B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rc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120" y="3618000"/>
            <a:ext cx="3240000" cy="324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0000" y="2160000"/>
            <a:ext cx="216000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720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0000" y="3600000"/>
            <a:ext cx="7920000" cy="10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Arial"/>
              </a:rPr>
              <a:t>Titre de la partie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0000" y="4392000"/>
            <a:ext cx="1080000" cy="576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648000"/>
            <a:ext cx="6120000" cy="57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32B04A"/>
                </a:solidFill>
                <a:latin typeface="Arial"/>
              </a:rPr>
              <a:t>Titre de la diapositive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1440000"/>
            <a:ext cx="5940000" cy="43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270"/>
                </a:solidFill>
                <a:latin typeface="Arial"/>
              </a:rPr>
              <a:t>Une phrase d’introduction courte qui résume le message principal.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2088000"/>
            <a:ext cx="5760000" cy="288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A1F2B"/>
                </a:solidFill>
                <a:latin typeface="Arial"/>
              </a:rPr>
              <a:t>■  Premier point clé, une idée par ligne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A1F2B"/>
                </a:solidFill>
                <a:latin typeface="Arial"/>
              </a:rPr>
              <a:t>■  Deuxième point clé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A1F2B"/>
                </a:solidFill>
                <a:latin typeface="Arial"/>
              </a:rPr>
              <a:t>■  Troisième point clé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A1F2B"/>
                </a:solidFill>
                <a:latin typeface="Arial"/>
              </a:rPr>
              <a:t>■  Quatrième point clé</a:t>
            </a:r>
          </a:p>
        </p:txBody>
      </p:sp>
      <p:pic>
        <p:nvPicPr>
          <p:cNvPr id="5" name="Picture 4" descr="photo-expert-ter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000" y="648000"/>
            <a:ext cx="4500000" cy="50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778800"/>
            <a:ext cx="7559114" cy="79200"/>
          </a:xfrm>
          <a:prstGeom prst="rect">
            <a:avLst/>
          </a:prstGeom>
          <a:solidFill>
            <a:srgbClr val="32B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559114" y="6778800"/>
            <a:ext cx="4633006" cy="792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horizontal-coule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6318000"/>
            <a:ext cx="953191" cy="28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52120" y="6390000"/>
            <a:ext cx="900000" cy="2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1">
                <a:solidFill>
                  <a:srgbClr val="1E438B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648000"/>
            <a:ext cx="9000000" cy="57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32B04A"/>
                </a:solidFill>
                <a:latin typeface="Arial"/>
              </a:rPr>
              <a:t>Chiffres clés</a:t>
            </a:r>
          </a:p>
        </p:txBody>
      </p:sp>
      <p:sp>
        <p:nvSpPr>
          <p:cNvPr id="3" name="Rectangle 2"/>
          <p:cNvSpPr/>
          <p:nvPr/>
        </p:nvSpPr>
        <p:spPr>
          <a:xfrm>
            <a:off x="720000" y="1728000"/>
            <a:ext cx="3312000" cy="3420000"/>
          </a:xfrm>
          <a:prstGeom prst="rect">
            <a:avLst/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80000" y="2088000"/>
            <a:ext cx="288000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6600" b="1">
                <a:solidFill>
                  <a:srgbClr val="1E438B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000" y="3888000"/>
            <a:ext cx="2700000" cy="9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438B"/>
                </a:solidFill>
                <a:latin typeface="Arial"/>
              </a:rPr>
              <a:t>pôles d’expertise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0000" y="1728000"/>
            <a:ext cx="3312000" cy="3420000"/>
          </a:xfrm>
          <a:prstGeom prst="rect">
            <a:avLst/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80000" y="2088000"/>
            <a:ext cx="288000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6600" b="1">
                <a:solidFill>
                  <a:srgbClr val="32B04A"/>
                </a:solidFill>
                <a:latin typeface="Arial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80000" y="3888000"/>
            <a:ext cx="2700000" cy="9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438B"/>
                </a:solidFill>
                <a:latin typeface="Arial"/>
              </a:rPr>
              <a:t>domaines d’intervention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7920000" y="1728000"/>
            <a:ext cx="3312000" cy="3420000"/>
          </a:xfrm>
          <a:prstGeom prst="rect">
            <a:avLst/>
          </a:prstGeom>
          <a:solidFill>
            <a:srgbClr val="F3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80000" y="2088000"/>
            <a:ext cx="2880000" cy="14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6600" b="1">
                <a:solidFill>
                  <a:srgbClr val="F08721"/>
                </a:solidFill>
                <a:latin typeface="Arial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0000" y="3888000"/>
            <a:ext cx="2700000" cy="90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438B"/>
                </a:solidFill>
                <a:latin typeface="Arial"/>
              </a:rPr>
              <a:t>engagements pour les territoires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778800"/>
            <a:ext cx="7559114" cy="79200"/>
          </a:xfrm>
          <a:prstGeom prst="rect">
            <a:avLst/>
          </a:prstGeom>
          <a:solidFill>
            <a:srgbClr val="32B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559114" y="6778800"/>
            <a:ext cx="4633006" cy="792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horizontal-coule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6318000"/>
            <a:ext cx="953191" cy="288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52120" y="6390000"/>
            <a:ext cx="900000" cy="2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1">
                <a:solidFill>
                  <a:srgbClr val="1E438B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1E43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filigr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120" y="-720000"/>
            <a:ext cx="8280000" cy="8280000"/>
          </a:xfrm>
          <a:prstGeom prst="rect">
            <a:avLst/>
          </a:prstGeom>
        </p:spPr>
      </p:pic>
      <p:pic>
        <p:nvPicPr>
          <p:cNvPr id="4" name="Picture 3" descr="arc-v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2120" y="4698000"/>
            <a:ext cx="2160000" cy="2160000"/>
          </a:xfrm>
          <a:prstGeom prst="rect">
            <a:avLst/>
          </a:prstGeom>
        </p:spPr>
      </p:pic>
      <p:pic>
        <p:nvPicPr>
          <p:cNvPr id="5" name="Picture 4" descr="vertical-blan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060" y="1080000"/>
            <a:ext cx="2837257" cy="198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0000" y="3528000"/>
            <a:ext cx="9312120" cy="54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Merci de votre attention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556060" y="4176000"/>
            <a:ext cx="1080000" cy="57600"/>
          </a:xfrm>
          <a:prstGeom prst="rect">
            <a:avLst/>
          </a:prstGeom>
          <a:solidFill>
            <a:srgbClr val="F087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40000" y="4464000"/>
            <a:ext cx="9312120" cy="720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Arial"/>
              </a:rPr>
              <a:t>contact@expertisedurable.ci  ·  +225 00 00 00 00 00  ·  www.expertisedurable.ci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